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Barlow Medium"/>
      <p:regular r:id="rId13"/>
    </p:embeddedFont>
    <p:embeddedFont>
      <p:font typeface="Barlow Medium"/>
      <p:regular r:id="rId14"/>
    </p:embeddedFont>
    <p:embeddedFont>
      <p:font typeface="Barlow Medium"/>
      <p:regular r:id="rId15"/>
    </p:embeddedFont>
    <p:embeddedFont>
      <p:font typeface="Barlow Medium"/>
      <p:regular r:id="rId16"/>
    </p:embeddedFont>
    <p:embeddedFont>
      <p:font typeface="Barlow"/>
      <p:regular r:id="rId17"/>
    </p:embeddedFont>
    <p:embeddedFont>
      <p:font typeface="Barlow"/>
      <p:regular r:id="rId18"/>
    </p:embeddedFont>
    <p:embeddedFont>
      <p:font typeface="Barlow"/>
      <p:regular r:id="rId19"/>
    </p:embeddedFont>
    <p:embeddedFont>
      <p:font typeface="Barlow"/>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2-1.png>
</file>

<file path=ppt/media/image-3-1.png>
</file>

<file path=ppt/media/image-4-1.png>
</file>

<file path=ppt/media/image-4-2.svg>
</file>

<file path=ppt/media/image-4-3.png>
</file>

<file path=ppt/media/image-4-4.svg>
</file>

<file path=ppt/media/image-4-5.png>
</file>

<file path=ppt/media/image-4-6.svg>
</file>

<file path=ppt/media/image-4-7.png>
</file>

<file path=ppt/media/image-4-8.png>
</file>

<file path=ppt/media/image-5-1.png>
</file>

<file path=ppt/media/image-5-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image" Target="../media/image-4-8.png"/><Relationship Id="rId9" Type="http://schemas.openxmlformats.org/officeDocument/2006/relationships/slideLayout" Target="../slideLayouts/slideLayout5.xml"/><Relationship Id="rId10"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67462" y="3519964"/>
            <a:ext cx="4895374" cy="611981"/>
          </a:xfrm>
          <a:prstGeom prst="rect">
            <a:avLst/>
          </a:prstGeom>
          <a:noFill/>
          <a:ln/>
        </p:spPr>
        <p:txBody>
          <a:bodyPr wrap="none" lIns="0" tIns="0" rIns="0" bIns="0" rtlCol="0" anchor="t"/>
          <a:lstStyle/>
          <a:p>
            <a:pPr algn="l" indent="0" marL="0">
              <a:lnSpc>
                <a:spcPts val="4800"/>
              </a:lnSpc>
              <a:buNone/>
            </a:pPr>
            <a:r>
              <a:rPr lang="en-US" sz="3850" dirty="0">
                <a:solidFill>
                  <a:srgbClr val="FFFFFF"/>
                </a:solidFill>
                <a:latin typeface="Barlow Medium" pitchFamily="34" charset="0"/>
                <a:ea typeface="Barlow Medium" pitchFamily="34" charset="-122"/>
                <a:cs typeface="Barlow Medium" pitchFamily="34" charset="-120"/>
              </a:rPr>
              <a:t>Data Presentation</a:t>
            </a:r>
            <a:endParaRPr lang="en-US" sz="3850" dirty="0"/>
          </a:p>
        </p:txBody>
      </p:sp>
      <p:sp>
        <p:nvSpPr>
          <p:cNvPr id="4" name="Text 1"/>
          <p:cNvSpPr/>
          <p:nvPr/>
        </p:nvSpPr>
        <p:spPr>
          <a:xfrm>
            <a:off x="6367462" y="4220051"/>
            <a:ext cx="6245304" cy="489466"/>
          </a:xfrm>
          <a:prstGeom prst="rect">
            <a:avLst/>
          </a:prstGeom>
          <a:noFill/>
          <a:ln/>
        </p:spPr>
        <p:txBody>
          <a:bodyPr wrap="none" lIns="0" tIns="0" rIns="0" bIns="0" rtlCol="0" anchor="t"/>
          <a:lstStyle/>
          <a:p>
            <a:pPr algn="l" indent="0" marL="0">
              <a:lnSpc>
                <a:spcPts val="3850"/>
              </a:lnSpc>
              <a:buNone/>
            </a:pPr>
            <a:r>
              <a:rPr lang="en-US" sz="3050" dirty="0">
                <a:solidFill>
                  <a:srgbClr val="FFFFFF"/>
                </a:solidFill>
                <a:latin typeface="Barlow Medium" pitchFamily="34" charset="0"/>
                <a:ea typeface="Barlow Medium" pitchFamily="34" charset="-122"/>
                <a:cs typeface="Barlow Medium" pitchFamily="34" charset="-120"/>
              </a:rPr>
              <a:t>Marketing Analytics Portfolio Project</a:t>
            </a:r>
            <a:endParaRPr lang="en-US" sz="30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00075" y="528757"/>
            <a:ext cx="6652855" cy="395883"/>
          </a:xfrm>
          <a:prstGeom prst="rect">
            <a:avLst/>
          </a:prstGeom>
          <a:noFill/>
          <a:ln/>
        </p:spPr>
        <p:txBody>
          <a:bodyPr wrap="none" lIns="0" tIns="0" rIns="0" bIns="0" rtlCol="0" anchor="t"/>
          <a:lstStyle/>
          <a:p>
            <a:pPr algn="l" indent="0" marL="0">
              <a:lnSpc>
                <a:spcPts val="3100"/>
              </a:lnSpc>
              <a:buNone/>
            </a:pPr>
            <a:r>
              <a:rPr lang="en-US" sz="2450" dirty="0">
                <a:solidFill>
                  <a:srgbClr val="FFFFFF"/>
                </a:solidFill>
                <a:latin typeface="Barlow Medium" pitchFamily="34" charset="0"/>
                <a:ea typeface="Barlow Medium" pitchFamily="34" charset="-122"/>
                <a:cs typeface="Barlow Medium" pitchFamily="34" charset="-120"/>
              </a:rPr>
              <a:t>Overview of Key Marketing Performance Insights</a:t>
            </a:r>
            <a:endParaRPr lang="en-US" sz="2450" dirty="0"/>
          </a:p>
        </p:txBody>
      </p:sp>
      <p:sp>
        <p:nvSpPr>
          <p:cNvPr id="3" name="Text 1"/>
          <p:cNvSpPr/>
          <p:nvPr/>
        </p:nvSpPr>
        <p:spPr>
          <a:xfrm>
            <a:off x="600075" y="1209675"/>
            <a:ext cx="13430250" cy="456009"/>
          </a:xfrm>
          <a:prstGeom prst="rect">
            <a:avLst/>
          </a:prstGeom>
          <a:noFill/>
          <a:ln/>
        </p:spPr>
        <p:txBody>
          <a:bodyPr wrap="square" lIns="0" tIns="0" rIns="0" bIns="0" rtlCol="0" anchor="t"/>
          <a:lstStyle/>
          <a:p>
            <a:pPr algn="l" indent="0" marL="0">
              <a:lnSpc>
                <a:spcPts val="1750"/>
              </a:lnSpc>
              <a:buNone/>
            </a:pPr>
            <a:r>
              <a:rPr lang="en-US" sz="1100" dirty="0">
                <a:solidFill>
                  <a:srgbClr val="E5E0DF"/>
                </a:solidFill>
                <a:latin typeface="Barlow" pitchFamily="34" charset="0"/>
                <a:ea typeface="Barlow" pitchFamily="34" charset="-122"/>
                <a:cs typeface="Barlow" pitchFamily="34" charset="-120"/>
              </a:rPr>
              <a:t>This analysis delves into crucial marketing performance metrics, highlighting areas of success and opportunities for strategic improvement. We've identified key trends in conversion rates, customer engagement, and feedback that will inform our future marketing initiatives.</a:t>
            </a:r>
            <a:endParaRPr lang="en-US" sz="1100" dirty="0"/>
          </a:p>
        </p:txBody>
      </p:sp>
      <p:sp>
        <p:nvSpPr>
          <p:cNvPr id="4" name="Shape 2"/>
          <p:cNvSpPr/>
          <p:nvPr/>
        </p:nvSpPr>
        <p:spPr>
          <a:xfrm>
            <a:off x="600075" y="2039660"/>
            <a:ext cx="4381738" cy="1937385"/>
          </a:xfrm>
          <a:prstGeom prst="roundRect">
            <a:avLst>
              <a:gd name="adj" fmla="val 3776"/>
            </a:avLst>
          </a:prstGeom>
          <a:solidFill>
            <a:srgbClr val="191718">
              <a:alpha val="95000"/>
            </a:srgbClr>
          </a:solidFill>
          <a:ln/>
        </p:spPr>
      </p:sp>
      <p:sp>
        <p:nvSpPr>
          <p:cNvPr id="5" name="Shape 3"/>
          <p:cNvSpPr/>
          <p:nvPr/>
        </p:nvSpPr>
        <p:spPr>
          <a:xfrm>
            <a:off x="600075" y="2024420"/>
            <a:ext cx="4381738" cy="60960"/>
          </a:xfrm>
          <a:prstGeom prst="roundRect">
            <a:avLst>
              <a:gd name="adj" fmla="val 98205"/>
            </a:avLst>
          </a:prstGeom>
          <a:solidFill>
            <a:srgbClr val="F65F62"/>
          </a:solidFill>
          <a:ln/>
        </p:spPr>
      </p:sp>
      <p:sp>
        <p:nvSpPr>
          <p:cNvPr id="6" name="Shape 4"/>
          <p:cNvSpPr/>
          <p:nvPr/>
        </p:nvSpPr>
        <p:spPr>
          <a:xfrm>
            <a:off x="2577167" y="1825943"/>
            <a:ext cx="427553" cy="427553"/>
          </a:xfrm>
          <a:prstGeom prst="roundRect">
            <a:avLst>
              <a:gd name="adj" fmla="val 213868"/>
            </a:avLst>
          </a:prstGeom>
          <a:solidFill>
            <a:srgbClr val="F65F62"/>
          </a:solidFill>
          <a:ln/>
        </p:spPr>
      </p:sp>
      <p:sp>
        <p:nvSpPr>
          <p:cNvPr id="7" name="Text 5"/>
          <p:cNvSpPr/>
          <p:nvPr/>
        </p:nvSpPr>
        <p:spPr>
          <a:xfrm>
            <a:off x="2705398" y="1932861"/>
            <a:ext cx="170974" cy="213717"/>
          </a:xfrm>
          <a:prstGeom prst="rect">
            <a:avLst/>
          </a:prstGeom>
          <a:noFill/>
          <a:ln/>
        </p:spPr>
        <p:txBody>
          <a:bodyPr wrap="none" lIns="0" tIns="0" rIns="0" bIns="0" rtlCol="0" anchor="t"/>
          <a:lstStyle/>
          <a:p>
            <a:pPr algn="l" indent="0" marL="0">
              <a:lnSpc>
                <a:spcPts val="2150"/>
              </a:lnSpc>
              <a:buNone/>
            </a:pPr>
            <a:r>
              <a:rPr lang="en-US" sz="1300" dirty="0">
                <a:solidFill>
                  <a:srgbClr val="000000"/>
                </a:solidFill>
                <a:latin typeface="Barlow Medium" pitchFamily="34" charset="0"/>
                <a:ea typeface="Barlow Medium" pitchFamily="34" charset="-122"/>
                <a:cs typeface="Barlow Medium" pitchFamily="34" charset="-120"/>
              </a:rPr>
              <a:t>1</a:t>
            </a:r>
            <a:endParaRPr lang="en-US" sz="1300" dirty="0"/>
          </a:p>
        </p:txBody>
      </p:sp>
      <p:sp>
        <p:nvSpPr>
          <p:cNvPr id="8" name="Text 6"/>
          <p:cNvSpPr/>
          <p:nvPr/>
        </p:nvSpPr>
        <p:spPr>
          <a:xfrm>
            <a:off x="757833" y="2395895"/>
            <a:ext cx="1971794" cy="197882"/>
          </a:xfrm>
          <a:prstGeom prst="rect">
            <a:avLst/>
          </a:prstGeom>
          <a:noFill/>
          <a:ln/>
        </p:spPr>
        <p:txBody>
          <a:bodyPr wrap="none" lIns="0" tIns="0" rIns="0" bIns="0" rtlCol="0" anchor="t"/>
          <a:lstStyle/>
          <a:p>
            <a:pPr algn="l" indent="0" marL="0">
              <a:lnSpc>
                <a:spcPts val="1550"/>
              </a:lnSpc>
              <a:buNone/>
            </a:pPr>
            <a:r>
              <a:rPr lang="en-US" sz="1200" dirty="0">
                <a:solidFill>
                  <a:srgbClr val="E5E0DF"/>
                </a:solidFill>
                <a:latin typeface="Barlow Medium" pitchFamily="34" charset="0"/>
                <a:ea typeface="Barlow Medium" pitchFamily="34" charset="-122"/>
                <a:cs typeface="Barlow Medium" pitchFamily="34" charset="-120"/>
              </a:rPr>
              <a:t>Decreased Conversion Rates</a:t>
            </a:r>
            <a:endParaRPr lang="en-US" sz="1200" dirty="0"/>
          </a:p>
        </p:txBody>
      </p:sp>
      <p:sp>
        <p:nvSpPr>
          <p:cNvPr id="9" name="Text 7"/>
          <p:cNvSpPr/>
          <p:nvPr/>
        </p:nvSpPr>
        <p:spPr>
          <a:xfrm>
            <a:off x="757833" y="2679263"/>
            <a:ext cx="4066223" cy="912019"/>
          </a:xfrm>
          <a:prstGeom prst="rect">
            <a:avLst/>
          </a:prstGeom>
          <a:noFill/>
          <a:ln/>
        </p:spPr>
        <p:txBody>
          <a:bodyPr wrap="square" lIns="0" tIns="0" rIns="0" bIns="0" rtlCol="0" anchor="t"/>
          <a:lstStyle/>
          <a:p>
            <a:pPr algn="l" indent="0" marL="0">
              <a:lnSpc>
                <a:spcPts val="1750"/>
              </a:lnSpc>
              <a:buNone/>
            </a:pPr>
            <a:r>
              <a:rPr lang="en-US" sz="1100" dirty="0">
                <a:solidFill>
                  <a:srgbClr val="E5E0DF"/>
                </a:solidFill>
                <a:latin typeface="Barlow" pitchFamily="34" charset="0"/>
                <a:ea typeface="Barlow" pitchFamily="34" charset="-122"/>
                <a:cs typeface="Barlow" pitchFamily="34" charset="-120"/>
              </a:rPr>
              <a:t>While December saw a strong rebound to 10.2%, conversion rates experienced a significant dip to 5.0% in October. This fluctuation indicates a need to investigate monthly performance drivers and optimize strategies for consistent growth.</a:t>
            </a:r>
            <a:endParaRPr lang="en-US" sz="1100" dirty="0"/>
          </a:p>
        </p:txBody>
      </p:sp>
      <p:sp>
        <p:nvSpPr>
          <p:cNvPr id="10" name="Shape 8"/>
          <p:cNvSpPr/>
          <p:nvPr/>
        </p:nvSpPr>
        <p:spPr>
          <a:xfrm>
            <a:off x="5124331" y="2039660"/>
            <a:ext cx="4381738" cy="1937385"/>
          </a:xfrm>
          <a:prstGeom prst="roundRect">
            <a:avLst>
              <a:gd name="adj" fmla="val 3776"/>
            </a:avLst>
          </a:prstGeom>
          <a:solidFill>
            <a:srgbClr val="191718">
              <a:alpha val="95000"/>
            </a:srgbClr>
          </a:solidFill>
          <a:ln/>
        </p:spPr>
      </p:sp>
      <p:sp>
        <p:nvSpPr>
          <p:cNvPr id="11" name="Shape 9"/>
          <p:cNvSpPr/>
          <p:nvPr/>
        </p:nvSpPr>
        <p:spPr>
          <a:xfrm>
            <a:off x="5124331" y="2024420"/>
            <a:ext cx="4381738" cy="60960"/>
          </a:xfrm>
          <a:prstGeom prst="roundRect">
            <a:avLst>
              <a:gd name="adj" fmla="val 98205"/>
            </a:avLst>
          </a:prstGeom>
          <a:solidFill>
            <a:srgbClr val="F65F62"/>
          </a:solidFill>
          <a:ln/>
        </p:spPr>
      </p:sp>
      <p:sp>
        <p:nvSpPr>
          <p:cNvPr id="12" name="Shape 10"/>
          <p:cNvSpPr/>
          <p:nvPr/>
        </p:nvSpPr>
        <p:spPr>
          <a:xfrm>
            <a:off x="7101423" y="1825943"/>
            <a:ext cx="427553" cy="427553"/>
          </a:xfrm>
          <a:prstGeom prst="roundRect">
            <a:avLst>
              <a:gd name="adj" fmla="val 213868"/>
            </a:avLst>
          </a:prstGeom>
          <a:solidFill>
            <a:srgbClr val="F65F62"/>
          </a:solidFill>
          <a:ln/>
        </p:spPr>
      </p:sp>
      <p:sp>
        <p:nvSpPr>
          <p:cNvPr id="13" name="Text 11"/>
          <p:cNvSpPr/>
          <p:nvPr/>
        </p:nvSpPr>
        <p:spPr>
          <a:xfrm>
            <a:off x="7229654" y="1932861"/>
            <a:ext cx="170974" cy="213717"/>
          </a:xfrm>
          <a:prstGeom prst="rect">
            <a:avLst/>
          </a:prstGeom>
          <a:noFill/>
          <a:ln/>
        </p:spPr>
        <p:txBody>
          <a:bodyPr wrap="none" lIns="0" tIns="0" rIns="0" bIns="0" rtlCol="0" anchor="t"/>
          <a:lstStyle/>
          <a:p>
            <a:pPr algn="l" indent="0" marL="0">
              <a:lnSpc>
                <a:spcPts val="2150"/>
              </a:lnSpc>
              <a:buNone/>
            </a:pPr>
            <a:r>
              <a:rPr lang="en-US" sz="1300" dirty="0">
                <a:solidFill>
                  <a:srgbClr val="000000"/>
                </a:solidFill>
                <a:latin typeface="Barlow Medium" pitchFamily="34" charset="0"/>
                <a:ea typeface="Barlow Medium" pitchFamily="34" charset="-122"/>
                <a:cs typeface="Barlow Medium" pitchFamily="34" charset="-120"/>
              </a:rPr>
              <a:t>2</a:t>
            </a:r>
            <a:endParaRPr lang="en-US" sz="1300" dirty="0"/>
          </a:p>
        </p:txBody>
      </p:sp>
      <p:sp>
        <p:nvSpPr>
          <p:cNvPr id="14" name="Text 12"/>
          <p:cNvSpPr/>
          <p:nvPr/>
        </p:nvSpPr>
        <p:spPr>
          <a:xfrm>
            <a:off x="5282089" y="2395895"/>
            <a:ext cx="2225278" cy="197882"/>
          </a:xfrm>
          <a:prstGeom prst="rect">
            <a:avLst/>
          </a:prstGeom>
          <a:noFill/>
          <a:ln/>
        </p:spPr>
        <p:txBody>
          <a:bodyPr wrap="none" lIns="0" tIns="0" rIns="0" bIns="0" rtlCol="0" anchor="t"/>
          <a:lstStyle/>
          <a:p>
            <a:pPr algn="l" indent="0" marL="0">
              <a:lnSpc>
                <a:spcPts val="1550"/>
              </a:lnSpc>
              <a:buNone/>
            </a:pPr>
            <a:r>
              <a:rPr lang="en-US" sz="1200" dirty="0">
                <a:solidFill>
                  <a:srgbClr val="E5E0DF"/>
                </a:solidFill>
                <a:latin typeface="Barlow Medium" pitchFamily="34" charset="0"/>
                <a:ea typeface="Barlow Medium" pitchFamily="34" charset="-122"/>
                <a:cs typeface="Barlow Medium" pitchFamily="34" charset="-120"/>
              </a:rPr>
              <a:t>Reduced Customer Engagement</a:t>
            </a:r>
            <a:endParaRPr lang="en-US" sz="1200" dirty="0"/>
          </a:p>
        </p:txBody>
      </p:sp>
      <p:sp>
        <p:nvSpPr>
          <p:cNvPr id="15" name="Text 13"/>
          <p:cNvSpPr/>
          <p:nvPr/>
        </p:nvSpPr>
        <p:spPr>
          <a:xfrm>
            <a:off x="5282089" y="2679263"/>
            <a:ext cx="4066223" cy="1140023"/>
          </a:xfrm>
          <a:prstGeom prst="rect">
            <a:avLst/>
          </a:prstGeom>
          <a:noFill/>
          <a:ln/>
        </p:spPr>
        <p:txBody>
          <a:bodyPr wrap="square" lIns="0" tIns="0" rIns="0" bIns="0" rtlCol="0" anchor="t"/>
          <a:lstStyle/>
          <a:p>
            <a:pPr algn="l" indent="0" marL="0">
              <a:lnSpc>
                <a:spcPts val="1750"/>
              </a:lnSpc>
              <a:buNone/>
            </a:pPr>
            <a:r>
              <a:rPr lang="en-US" sz="1100" dirty="0">
                <a:solidFill>
                  <a:srgbClr val="E5E0DF"/>
                </a:solidFill>
                <a:latin typeface="Barlow" pitchFamily="34" charset="0"/>
                <a:ea typeface="Barlow" pitchFamily="34" charset="-122"/>
                <a:cs typeface="Barlow" pitchFamily="34" charset="-120"/>
              </a:rPr>
              <a:t>Overall social media engagement shows a decline in views throughout the year. Although clicks and likes are comparatively low, the healthy 15.37% click-through rate suggests that users who do engage are highly interested, emphasizing the importance of attracting more engaged users.</a:t>
            </a:r>
            <a:endParaRPr lang="en-US" sz="1100" dirty="0"/>
          </a:p>
        </p:txBody>
      </p:sp>
      <p:sp>
        <p:nvSpPr>
          <p:cNvPr id="16" name="Shape 14"/>
          <p:cNvSpPr/>
          <p:nvPr/>
        </p:nvSpPr>
        <p:spPr>
          <a:xfrm>
            <a:off x="9648587" y="2039660"/>
            <a:ext cx="4381738" cy="1937385"/>
          </a:xfrm>
          <a:prstGeom prst="roundRect">
            <a:avLst>
              <a:gd name="adj" fmla="val 3776"/>
            </a:avLst>
          </a:prstGeom>
          <a:solidFill>
            <a:srgbClr val="191718">
              <a:alpha val="95000"/>
            </a:srgbClr>
          </a:solidFill>
          <a:ln/>
        </p:spPr>
      </p:sp>
      <p:sp>
        <p:nvSpPr>
          <p:cNvPr id="17" name="Shape 15"/>
          <p:cNvSpPr/>
          <p:nvPr/>
        </p:nvSpPr>
        <p:spPr>
          <a:xfrm>
            <a:off x="9648587" y="2024420"/>
            <a:ext cx="4381738" cy="60960"/>
          </a:xfrm>
          <a:prstGeom prst="roundRect">
            <a:avLst>
              <a:gd name="adj" fmla="val 98205"/>
            </a:avLst>
          </a:prstGeom>
          <a:solidFill>
            <a:srgbClr val="F65F62"/>
          </a:solidFill>
          <a:ln/>
        </p:spPr>
      </p:sp>
      <p:sp>
        <p:nvSpPr>
          <p:cNvPr id="18" name="Shape 16"/>
          <p:cNvSpPr/>
          <p:nvPr/>
        </p:nvSpPr>
        <p:spPr>
          <a:xfrm>
            <a:off x="11625679" y="1825943"/>
            <a:ext cx="427553" cy="427553"/>
          </a:xfrm>
          <a:prstGeom prst="roundRect">
            <a:avLst>
              <a:gd name="adj" fmla="val 213868"/>
            </a:avLst>
          </a:prstGeom>
          <a:solidFill>
            <a:srgbClr val="F65F62"/>
          </a:solidFill>
          <a:ln/>
        </p:spPr>
      </p:sp>
      <p:sp>
        <p:nvSpPr>
          <p:cNvPr id="19" name="Text 17"/>
          <p:cNvSpPr/>
          <p:nvPr/>
        </p:nvSpPr>
        <p:spPr>
          <a:xfrm>
            <a:off x="11753910" y="1932861"/>
            <a:ext cx="170974" cy="213717"/>
          </a:xfrm>
          <a:prstGeom prst="rect">
            <a:avLst/>
          </a:prstGeom>
          <a:noFill/>
          <a:ln/>
        </p:spPr>
        <p:txBody>
          <a:bodyPr wrap="none" lIns="0" tIns="0" rIns="0" bIns="0" rtlCol="0" anchor="t"/>
          <a:lstStyle/>
          <a:p>
            <a:pPr algn="l" indent="0" marL="0">
              <a:lnSpc>
                <a:spcPts val="2150"/>
              </a:lnSpc>
              <a:buNone/>
            </a:pPr>
            <a:r>
              <a:rPr lang="en-US" sz="1300" dirty="0">
                <a:solidFill>
                  <a:srgbClr val="000000"/>
                </a:solidFill>
                <a:latin typeface="Barlow Medium" pitchFamily="34" charset="0"/>
                <a:ea typeface="Barlow Medium" pitchFamily="34" charset="-122"/>
                <a:cs typeface="Barlow Medium" pitchFamily="34" charset="-120"/>
              </a:rPr>
              <a:t>3</a:t>
            </a:r>
            <a:endParaRPr lang="en-US" sz="1300" dirty="0"/>
          </a:p>
        </p:txBody>
      </p:sp>
      <p:sp>
        <p:nvSpPr>
          <p:cNvPr id="20" name="Text 18"/>
          <p:cNvSpPr/>
          <p:nvPr/>
        </p:nvSpPr>
        <p:spPr>
          <a:xfrm>
            <a:off x="9806345" y="2395895"/>
            <a:ext cx="1980843" cy="197882"/>
          </a:xfrm>
          <a:prstGeom prst="rect">
            <a:avLst/>
          </a:prstGeom>
          <a:noFill/>
          <a:ln/>
        </p:spPr>
        <p:txBody>
          <a:bodyPr wrap="none" lIns="0" tIns="0" rIns="0" bIns="0" rtlCol="0" anchor="t"/>
          <a:lstStyle/>
          <a:p>
            <a:pPr algn="l" indent="0" marL="0">
              <a:lnSpc>
                <a:spcPts val="1550"/>
              </a:lnSpc>
              <a:buNone/>
            </a:pPr>
            <a:r>
              <a:rPr lang="en-US" sz="1200" dirty="0">
                <a:solidFill>
                  <a:srgbClr val="E5E0DF"/>
                </a:solidFill>
                <a:latin typeface="Barlow Medium" pitchFamily="34" charset="0"/>
                <a:ea typeface="Barlow Medium" pitchFamily="34" charset="-122"/>
                <a:cs typeface="Barlow Medium" pitchFamily="34" charset="-120"/>
              </a:rPr>
              <a:t>Customer Feedback Analysis</a:t>
            </a:r>
            <a:endParaRPr lang="en-US" sz="1200" dirty="0"/>
          </a:p>
        </p:txBody>
      </p:sp>
      <p:sp>
        <p:nvSpPr>
          <p:cNvPr id="21" name="Text 19"/>
          <p:cNvSpPr/>
          <p:nvPr/>
        </p:nvSpPr>
        <p:spPr>
          <a:xfrm>
            <a:off x="9806345" y="2679263"/>
            <a:ext cx="4066223" cy="1140023"/>
          </a:xfrm>
          <a:prstGeom prst="rect">
            <a:avLst/>
          </a:prstGeom>
          <a:noFill/>
          <a:ln/>
        </p:spPr>
        <p:txBody>
          <a:bodyPr wrap="square" lIns="0" tIns="0" rIns="0" bIns="0" rtlCol="0" anchor="t"/>
          <a:lstStyle/>
          <a:p>
            <a:pPr algn="l" indent="0" marL="0">
              <a:lnSpc>
                <a:spcPts val="1750"/>
              </a:lnSpc>
              <a:buNone/>
            </a:pPr>
            <a:r>
              <a:rPr lang="en-US" sz="1100" dirty="0">
                <a:solidFill>
                  <a:srgbClr val="E5E0DF"/>
                </a:solidFill>
                <a:latin typeface="Barlow" pitchFamily="34" charset="0"/>
                <a:ea typeface="Barlow" pitchFamily="34" charset="-122"/>
                <a:cs typeface="Barlow" pitchFamily="34" charset="-120"/>
              </a:rPr>
              <a:t>Customer ratings have remained stable at an average of 3.7. However, this is below our target of 4.0, signaling a clear need for focused improvements in customer satisfaction, particularly for products with ratings below 3.5 stars, to enhance overall brand perception.</a:t>
            </a:r>
            <a:endParaRPr lang="en-US" sz="1100" dirty="0"/>
          </a:p>
        </p:txBody>
      </p:sp>
      <p:pic>
        <p:nvPicPr>
          <p:cNvPr id="22" name="Image 0" descr="preencoded.png">    </p:cNvPr>
          <p:cNvPicPr>
            <a:picLocks noChangeAspect="1"/>
          </p:cNvPicPr>
          <p:nvPr/>
        </p:nvPicPr>
        <p:blipFill>
          <a:blip r:embed="rId1"/>
          <a:stretch>
            <a:fillRect/>
          </a:stretch>
        </p:blipFill>
        <p:spPr>
          <a:xfrm>
            <a:off x="600075" y="4137303"/>
            <a:ext cx="5959793" cy="356354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81063" y="983218"/>
            <a:ext cx="7211497" cy="520065"/>
          </a:xfrm>
          <a:prstGeom prst="rect">
            <a:avLst/>
          </a:prstGeom>
          <a:noFill/>
          <a:ln/>
        </p:spPr>
        <p:txBody>
          <a:bodyPr wrap="none" lIns="0" tIns="0" rIns="0" bIns="0" rtlCol="0" anchor="t"/>
          <a:lstStyle/>
          <a:p>
            <a:pPr algn="l" indent="0" marL="0">
              <a:lnSpc>
                <a:spcPts val="4050"/>
              </a:lnSpc>
              <a:buNone/>
            </a:pPr>
            <a:r>
              <a:rPr lang="en-US" sz="3250" dirty="0">
                <a:solidFill>
                  <a:srgbClr val="FFFFFF"/>
                </a:solidFill>
                <a:latin typeface="Barlow Medium" pitchFamily="34" charset="0"/>
                <a:ea typeface="Barlow Medium" pitchFamily="34" charset="-122"/>
                <a:cs typeface="Barlow Medium" pitchFamily="34" charset="-120"/>
              </a:rPr>
              <a:t>Deep Dive: Decreased Conversion Rates</a:t>
            </a:r>
            <a:endParaRPr lang="en-US" sz="3250" dirty="0"/>
          </a:p>
        </p:txBody>
      </p:sp>
      <p:sp>
        <p:nvSpPr>
          <p:cNvPr id="3" name="Text 1"/>
          <p:cNvSpPr/>
          <p:nvPr/>
        </p:nvSpPr>
        <p:spPr>
          <a:xfrm>
            <a:off x="881063" y="1877735"/>
            <a:ext cx="12868275" cy="599123"/>
          </a:xfrm>
          <a:prstGeom prst="rect">
            <a:avLst/>
          </a:prstGeom>
          <a:noFill/>
          <a:ln/>
        </p:spPr>
        <p:txBody>
          <a:bodyPr wrap="square" lIns="0" tIns="0" rIns="0" bIns="0" rtlCol="0" anchor="t"/>
          <a:lstStyle/>
          <a:p>
            <a:pPr algn="l" indent="0" marL="0">
              <a:lnSpc>
                <a:spcPts val="2350"/>
              </a:lnSpc>
              <a:buNone/>
            </a:pPr>
            <a:r>
              <a:rPr lang="en-US" sz="1450" dirty="0">
                <a:solidFill>
                  <a:srgbClr val="E5E0DF"/>
                </a:solidFill>
                <a:latin typeface="Barlow" pitchFamily="34" charset="0"/>
                <a:ea typeface="Barlow" pitchFamily="34" charset="-122"/>
                <a:cs typeface="Barlow" pitchFamily="34" charset="-120"/>
              </a:rPr>
              <a:t>Understanding the dynamics of our conversion rates throughout the year is crucial for optimizing our sales funnels and promotional activities. This section breaks down the monthly variations and identifies key periods for strategic intervention.</a:t>
            </a:r>
            <a:endParaRPr lang="en-US" sz="1450" dirty="0"/>
          </a:p>
        </p:txBody>
      </p:sp>
      <p:sp>
        <p:nvSpPr>
          <p:cNvPr id="4" name="Text 2"/>
          <p:cNvSpPr/>
          <p:nvPr/>
        </p:nvSpPr>
        <p:spPr>
          <a:xfrm>
            <a:off x="881063" y="2855952"/>
            <a:ext cx="6871930" cy="1497806"/>
          </a:xfrm>
          <a:prstGeom prst="rect">
            <a:avLst/>
          </a:prstGeom>
          <a:noFill/>
          <a:ln/>
        </p:spPr>
        <p:txBody>
          <a:bodyPr wrap="square" lIns="0" tIns="0" rIns="0" bIns="0" rtlCol="0" anchor="t"/>
          <a:lstStyle/>
          <a:p>
            <a:pPr algn="l" marL="342900" indent="-342900">
              <a:lnSpc>
                <a:spcPts val="2350"/>
              </a:lnSpc>
              <a:buSzPct val="100000"/>
              <a:buChar char="•"/>
            </a:pPr>
            <a:r>
              <a:rPr lang="en-US" sz="1450" b="1" dirty="0">
                <a:solidFill>
                  <a:srgbClr val="E5E0DF"/>
                </a:solidFill>
                <a:latin typeface="Barlow" pitchFamily="34" charset="0"/>
                <a:ea typeface="Barlow" pitchFamily="34" charset="-122"/>
                <a:cs typeface="Barlow" pitchFamily="34" charset="-120"/>
              </a:rPr>
              <a:t>General Conversion Trend:</a:t>
            </a:r>
            <a:pPr algn="l" indent="0" marL="0">
              <a:lnSpc>
                <a:spcPts val="2350"/>
              </a:lnSpc>
              <a:buNone/>
            </a:pPr>
            <a:r>
              <a:rPr lang="en-US" sz="1450" dirty="0">
                <a:solidFill>
                  <a:srgbClr val="E5E0DF"/>
                </a:solidFill>
                <a:latin typeface="Barlow" pitchFamily="34" charset="0"/>
                <a:ea typeface="Barlow" pitchFamily="34" charset="-122"/>
                <a:cs typeface="Barlow" pitchFamily="34" charset="-120"/>
              </a:rPr>
              <a:t> Conversion rates exhibited significant monthly variations. Peaks in February and July suggest successful product-specific or seasonal campaigns during these periods. This variability highlights an opportunity to analyze the drivers behind these successes and apply similar tactics to boost conversions in lower-performing months.</a:t>
            </a:r>
            <a:endParaRPr lang="en-US" sz="1450" dirty="0"/>
          </a:p>
        </p:txBody>
      </p:sp>
      <p:sp>
        <p:nvSpPr>
          <p:cNvPr id="5" name="Text 3"/>
          <p:cNvSpPr/>
          <p:nvPr/>
        </p:nvSpPr>
        <p:spPr>
          <a:xfrm>
            <a:off x="881063" y="4419243"/>
            <a:ext cx="6871930" cy="1198245"/>
          </a:xfrm>
          <a:prstGeom prst="rect">
            <a:avLst/>
          </a:prstGeom>
          <a:noFill/>
          <a:ln/>
        </p:spPr>
        <p:txBody>
          <a:bodyPr wrap="square" lIns="0" tIns="0" rIns="0" bIns="0" rtlCol="0" anchor="t"/>
          <a:lstStyle/>
          <a:p>
            <a:pPr algn="l" marL="342900" indent="-342900">
              <a:lnSpc>
                <a:spcPts val="2350"/>
              </a:lnSpc>
              <a:buSzPct val="100000"/>
              <a:buChar char="•"/>
            </a:pPr>
            <a:r>
              <a:rPr lang="en-US" sz="1450" b="1" dirty="0">
                <a:solidFill>
                  <a:srgbClr val="E5E0DF"/>
                </a:solidFill>
                <a:latin typeface="Barlow" pitchFamily="34" charset="0"/>
                <a:ea typeface="Barlow" pitchFamily="34" charset="-122"/>
                <a:cs typeface="Barlow" pitchFamily="34" charset="-120"/>
              </a:rPr>
              <a:t>Lowest Conversion Month:</a:t>
            </a:r>
            <a:pPr algn="l" indent="0" marL="0">
              <a:lnSpc>
                <a:spcPts val="2350"/>
              </a:lnSpc>
              <a:buNone/>
            </a:pPr>
            <a:r>
              <a:rPr lang="en-US" sz="1450" dirty="0">
                <a:solidFill>
                  <a:srgbClr val="E5E0DF"/>
                </a:solidFill>
                <a:latin typeface="Barlow" pitchFamily="34" charset="0"/>
                <a:ea typeface="Barlow" pitchFamily="34" charset="-122"/>
                <a:cs typeface="Barlow" pitchFamily="34" charset="-120"/>
              </a:rPr>
              <a:t> May recorded the lowest overall conversion rate at 4.3%, with no products achieving significant conversion momentum. This dip indicates a critical period for re-evaluating our marketing efforts, product positioning, or promotional offers to prevent similar declines in the future.</a:t>
            </a:r>
            <a:endParaRPr lang="en-US" sz="1450" dirty="0"/>
          </a:p>
        </p:txBody>
      </p:sp>
      <p:sp>
        <p:nvSpPr>
          <p:cNvPr id="6" name="Text 4"/>
          <p:cNvSpPr/>
          <p:nvPr/>
        </p:nvSpPr>
        <p:spPr>
          <a:xfrm>
            <a:off x="881063" y="5682972"/>
            <a:ext cx="6871930" cy="1497806"/>
          </a:xfrm>
          <a:prstGeom prst="rect">
            <a:avLst/>
          </a:prstGeom>
          <a:noFill/>
          <a:ln/>
        </p:spPr>
        <p:txBody>
          <a:bodyPr wrap="square" lIns="0" tIns="0" rIns="0" bIns="0" rtlCol="0" anchor="t"/>
          <a:lstStyle/>
          <a:p>
            <a:pPr algn="l" marL="342900" indent="-342900">
              <a:lnSpc>
                <a:spcPts val="2350"/>
              </a:lnSpc>
              <a:buSzPct val="100000"/>
              <a:buChar char="•"/>
            </a:pPr>
            <a:r>
              <a:rPr lang="en-US" sz="1450" b="1" dirty="0">
                <a:solidFill>
                  <a:srgbClr val="E5E0DF"/>
                </a:solidFill>
                <a:latin typeface="Barlow" pitchFamily="34" charset="0"/>
                <a:ea typeface="Barlow" pitchFamily="34" charset="-122"/>
                <a:cs typeface="Barlow" pitchFamily="34" charset="-120"/>
              </a:rPr>
              <a:t>Highest Conversion Rates:</a:t>
            </a:r>
            <a:pPr algn="l" indent="0" marL="0">
              <a:lnSpc>
                <a:spcPts val="2350"/>
              </a:lnSpc>
              <a:buNone/>
            </a:pPr>
            <a:r>
              <a:rPr lang="en-US" sz="1450" dirty="0">
                <a:solidFill>
                  <a:srgbClr val="E5E0DF"/>
                </a:solidFill>
                <a:latin typeface="Barlow" pitchFamily="34" charset="0"/>
                <a:ea typeface="Barlow" pitchFamily="34" charset="-122"/>
                <a:cs typeface="Barlow" pitchFamily="34" charset="-120"/>
              </a:rPr>
              <a:t> January stood out with an impressive 18.5% overall conversion rate, largely propelled by Ski Boots achieving an extraordinary 150% conversion. This success underscores the power of strong seasonal demand combined with effective marketing. It also provides valuable insights into what drives exceptional performance across product categories.</a:t>
            </a:r>
            <a:endParaRPr lang="en-US" sz="1450" dirty="0"/>
          </a:p>
        </p:txBody>
      </p:sp>
      <p:pic>
        <p:nvPicPr>
          <p:cNvPr id="7" name="Image 0" descr="preencoded.png">    </p:cNvPr>
          <p:cNvPicPr>
            <a:picLocks noChangeAspect="1"/>
          </p:cNvPicPr>
          <p:nvPr/>
        </p:nvPicPr>
        <p:blipFill>
          <a:blip r:embed="rId1"/>
          <a:stretch>
            <a:fillRect/>
          </a:stretch>
        </p:blipFill>
        <p:spPr>
          <a:xfrm>
            <a:off x="8217337" y="2898100"/>
            <a:ext cx="4708565" cy="2607112"/>
          </a:xfrm>
          <a:prstGeom prst="rect">
            <a:avLst/>
          </a:prstGeom>
        </p:spPr>
      </p:pic>
      <p:sp>
        <p:nvSpPr>
          <p:cNvPr id="8" name="Text 5"/>
          <p:cNvSpPr/>
          <p:nvPr/>
        </p:nvSpPr>
        <p:spPr>
          <a:xfrm>
            <a:off x="8217337" y="5715833"/>
            <a:ext cx="5539502" cy="599123"/>
          </a:xfrm>
          <a:prstGeom prst="rect">
            <a:avLst/>
          </a:prstGeom>
          <a:noFill/>
          <a:ln/>
        </p:spPr>
        <p:txBody>
          <a:bodyPr wrap="square" lIns="0" tIns="0" rIns="0" bIns="0" rtlCol="0" anchor="t"/>
          <a:lstStyle/>
          <a:p>
            <a:pPr algn="l" indent="0" marL="0">
              <a:lnSpc>
                <a:spcPts val="2350"/>
              </a:lnSpc>
              <a:buNone/>
            </a:pPr>
            <a:r>
              <a:rPr lang="en-US" sz="1450" dirty="0">
                <a:solidFill>
                  <a:srgbClr val="E5E0DF"/>
                </a:solidFill>
                <a:latin typeface="Barlow" pitchFamily="34" charset="0"/>
                <a:ea typeface="Barlow" pitchFamily="34" charset="-122"/>
                <a:cs typeface="Barlow" pitchFamily="34" charset="-120"/>
              </a:rPr>
              <a:t>The chart illustrates the fluctuation in conversion rates throughout the year, with a clear peak in January and a trough in May.</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80348" y="605909"/>
            <a:ext cx="6230541" cy="428030"/>
          </a:xfrm>
          <a:prstGeom prst="rect">
            <a:avLst/>
          </a:prstGeom>
          <a:noFill/>
          <a:ln/>
        </p:spPr>
        <p:txBody>
          <a:bodyPr wrap="none" lIns="0" tIns="0" rIns="0" bIns="0" rtlCol="0" anchor="t"/>
          <a:lstStyle/>
          <a:p>
            <a:pPr algn="l" indent="0" marL="0">
              <a:lnSpc>
                <a:spcPts val="3350"/>
              </a:lnSpc>
              <a:buNone/>
            </a:pPr>
            <a:r>
              <a:rPr lang="en-US" sz="2650" dirty="0">
                <a:solidFill>
                  <a:srgbClr val="FFFFFF"/>
                </a:solidFill>
                <a:latin typeface="Barlow Medium" pitchFamily="34" charset="0"/>
                <a:ea typeface="Barlow Medium" pitchFamily="34" charset="-122"/>
                <a:cs typeface="Barlow Medium" pitchFamily="34" charset="-120"/>
              </a:rPr>
              <a:t>Analysis: Reduced Customer Engagement</a:t>
            </a:r>
            <a:endParaRPr lang="en-US" sz="2650" dirty="0"/>
          </a:p>
        </p:txBody>
      </p:sp>
      <p:sp>
        <p:nvSpPr>
          <p:cNvPr id="3" name="Text 1"/>
          <p:cNvSpPr/>
          <p:nvPr/>
        </p:nvSpPr>
        <p:spPr>
          <a:xfrm>
            <a:off x="880348" y="1341953"/>
            <a:ext cx="12869704" cy="492919"/>
          </a:xfrm>
          <a:prstGeom prst="rect">
            <a:avLst/>
          </a:prstGeom>
          <a:noFill/>
          <a:ln/>
        </p:spPr>
        <p:txBody>
          <a:bodyPr wrap="square" lIns="0" tIns="0" rIns="0" bIns="0" rtlCol="0" anchor="t"/>
          <a:lstStyle/>
          <a:p>
            <a:pPr algn="l" indent="0" marL="0">
              <a:lnSpc>
                <a:spcPts val="1900"/>
              </a:lnSpc>
              <a:buNone/>
            </a:pPr>
            <a:r>
              <a:rPr lang="en-US" sz="1200" dirty="0">
                <a:solidFill>
                  <a:srgbClr val="E5E0DF"/>
                </a:solidFill>
                <a:latin typeface="Barlow" pitchFamily="34" charset="0"/>
                <a:ea typeface="Barlow" pitchFamily="34" charset="-122"/>
                <a:cs typeface="Barlow" pitchFamily="34" charset="-120"/>
              </a:rPr>
              <a:t>Understanding audience engagement is pivotal for content strategy and marketing effectiveness. This section examines trends in views, interaction rates, and content performance across different platforms.</a:t>
            </a:r>
            <a:endParaRPr lang="en-US" sz="1200" dirty="0"/>
          </a:p>
        </p:txBody>
      </p:sp>
      <p:sp>
        <p:nvSpPr>
          <p:cNvPr id="4" name="Shape 2"/>
          <p:cNvSpPr/>
          <p:nvPr/>
        </p:nvSpPr>
        <p:spPr>
          <a:xfrm>
            <a:off x="880348" y="2008108"/>
            <a:ext cx="4187190" cy="2970728"/>
          </a:xfrm>
          <a:prstGeom prst="roundRect">
            <a:avLst>
              <a:gd name="adj" fmla="val 2178"/>
            </a:avLst>
          </a:prstGeom>
          <a:solidFill>
            <a:srgbClr val="790709"/>
          </a:solidFill>
          <a:ln w="7620">
            <a:solidFill>
              <a:srgbClr val="922022"/>
            </a:solidFill>
            <a:prstDash val="solid"/>
          </a:ln>
        </p:spPr>
      </p:sp>
      <p:sp>
        <p:nvSpPr>
          <p:cNvPr id="5" name="Shape 3"/>
          <p:cNvSpPr/>
          <p:nvPr/>
        </p:nvSpPr>
        <p:spPr>
          <a:xfrm>
            <a:off x="1041916" y="2169676"/>
            <a:ext cx="462082" cy="462082"/>
          </a:xfrm>
          <a:prstGeom prst="roundRect">
            <a:avLst>
              <a:gd name="adj" fmla="val 19786717"/>
            </a:avLst>
          </a:prstGeom>
          <a:solidFill>
            <a:srgbClr val="F65F62"/>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168956" y="2296716"/>
            <a:ext cx="207883" cy="207883"/>
          </a:xfrm>
          <a:prstGeom prst="rect">
            <a:avLst/>
          </a:prstGeom>
        </p:spPr>
      </p:pic>
      <p:sp>
        <p:nvSpPr>
          <p:cNvPr id="7" name="Text 4"/>
          <p:cNvSpPr/>
          <p:nvPr/>
        </p:nvSpPr>
        <p:spPr>
          <a:xfrm>
            <a:off x="1041916" y="2785705"/>
            <a:ext cx="1711762" cy="213955"/>
          </a:xfrm>
          <a:prstGeom prst="rect">
            <a:avLst/>
          </a:prstGeom>
          <a:noFill/>
          <a:ln/>
        </p:spPr>
        <p:txBody>
          <a:bodyPr wrap="none" lIns="0" tIns="0" rIns="0" bIns="0" rtlCol="0" anchor="t"/>
          <a:lstStyle/>
          <a:p>
            <a:pPr algn="l" indent="0" marL="0">
              <a:lnSpc>
                <a:spcPts val="1650"/>
              </a:lnSpc>
              <a:buNone/>
            </a:pPr>
            <a:r>
              <a:rPr lang="en-US" sz="1300" dirty="0">
                <a:solidFill>
                  <a:srgbClr val="E5E0DF"/>
                </a:solidFill>
                <a:latin typeface="Barlow Medium" pitchFamily="34" charset="0"/>
                <a:ea typeface="Barlow Medium" pitchFamily="34" charset="-122"/>
                <a:cs typeface="Barlow Medium" pitchFamily="34" charset="-120"/>
              </a:rPr>
              <a:t>Declining Views</a:t>
            </a:r>
            <a:endParaRPr lang="en-US" sz="1300" dirty="0"/>
          </a:p>
        </p:txBody>
      </p:sp>
      <p:sp>
        <p:nvSpPr>
          <p:cNvPr id="8" name="Text 5"/>
          <p:cNvSpPr/>
          <p:nvPr/>
        </p:nvSpPr>
        <p:spPr>
          <a:xfrm>
            <a:off x="1041916" y="3092053"/>
            <a:ext cx="3864054" cy="1725216"/>
          </a:xfrm>
          <a:prstGeom prst="rect">
            <a:avLst/>
          </a:prstGeom>
          <a:noFill/>
          <a:ln/>
        </p:spPr>
        <p:txBody>
          <a:bodyPr wrap="square" lIns="0" tIns="0" rIns="0" bIns="0" rtlCol="0" anchor="t"/>
          <a:lstStyle/>
          <a:p>
            <a:pPr algn="l" indent="0" marL="0">
              <a:lnSpc>
                <a:spcPts val="1900"/>
              </a:lnSpc>
              <a:buNone/>
            </a:pPr>
            <a:r>
              <a:rPr lang="en-US" sz="1200" dirty="0">
                <a:solidFill>
                  <a:srgbClr val="E5E0DF"/>
                </a:solidFill>
                <a:latin typeface="Barlow" pitchFamily="34" charset="0"/>
                <a:ea typeface="Barlow" pitchFamily="34" charset="-122"/>
                <a:cs typeface="Barlow" pitchFamily="34" charset="-120"/>
              </a:rPr>
              <a:t>Views reached their highest points in February and July, demonstrating periods of strong audience interest. However, a noticeable decline from August onwards indicates a reduction in overall audience engagement during the latter half of the year. This trend requires immediate attention to reinvigorate content and outreach efforts.</a:t>
            </a:r>
            <a:endParaRPr lang="en-US" sz="1200" dirty="0"/>
          </a:p>
        </p:txBody>
      </p:sp>
      <p:sp>
        <p:nvSpPr>
          <p:cNvPr id="9" name="Shape 6"/>
          <p:cNvSpPr/>
          <p:nvPr/>
        </p:nvSpPr>
        <p:spPr>
          <a:xfrm>
            <a:off x="5221486" y="2008108"/>
            <a:ext cx="4187309" cy="2970728"/>
          </a:xfrm>
          <a:prstGeom prst="roundRect">
            <a:avLst>
              <a:gd name="adj" fmla="val 2178"/>
            </a:avLst>
          </a:prstGeom>
          <a:solidFill>
            <a:srgbClr val="790709"/>
          </a:solidFill>
          <a:ln w="7620">
            <a:solidFill>
              <a:srgbClr val="922022"/>
            </a:solidFill>
            <a:prstDash val="solid"/>
          </a:ln>
        </p:spPr>
      </p:sp>
      <p:sp>
        <p:nvSpPr>
          <p:cNvPr id="10" name="Shape 7"/>
          <p:cNvSpPr/>
          <p:nvPr/>
        </p:nvSpPr>
        <p:spPr>
          <a:xfrm>
            <a:off x="5383054" y="2169676"/>
            <a:ext cx="462082" cy="462082"/>
          </a:xfrm>
          <a:prstGeom prst="roundRect">
            <a:avLst>
              <a:gd name="adj" fmla="val 19786717"/>
            </a:avLst>
          </a:prstGeom>
          <a:solidFill>
            <a:srgbClr val="F65F62"/>
          </a:solidFill>
          <a:ln/>
        </p:spPr>
      </p:sp>
      <p:pic>
        <p:nvPicPr>
          <p:cNvPr id="1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510093" y="2296716"/>
            <a:ext cx="207883" cy="207883"/>
          </a:xfrm>
          <a:prstGeom prst="rect">
            <a:avLst/>
          </a:prstGeom>
        </p:spPr>
      </p:pic>
      <p:sp>
        <p:nvSpPr>
          <p:cNvPr id="12" name="Text 8"/>
          <p:cNvSpPr/>
          <p:nvPr/>
        </p:nvSpPr>
        <p:spPr>
          <a:xfrm>
            <a:off x="5383054" y="2785705"/>
            <a:ext cx="1711762" cy="213955"/>
          </a:xfrm>
          <a:prstGeom prst="rect">
            <a:avLst/>
          </a:prstGeom>
          <a:noFill/>
          <a:ln/>
        </p:spPr>
        <p:txBody>
          <a:bodyPr wrap="none" lIns="0" tIns="0" rIns="0" bIns="0" rtlCol="0" anchor="t"/>
          <a:lstStyle/>
          <a:p>
            <a:pPr algn="l" indent="0" marL="0">
              <a:lnSpc>
                <a:spcPts val="1650"/>
              </a:lnSpc>
              <a:buNone/>
            </a:pPr>
            <a:r>
              <a:rPr lang="en-US" sz="1300" dirty="0">
                <a:solidFill>
                  <a:srgbClr val="E5E0DF"/>
                </a:solidFill>
                <a:latin typeface="Barlow Medium" pitchFamily="34" charset="0"/>
                <a:ea typeface="Barlow Medium" pitchFamily="34" charset="-122"/>
                <a:cs typeface="Barlow Medium" pitchFamily="34" charset="-120"/>
              </a:rPr>
              <a:t>Low Interaction Rates</a:t>
            </a:r>
            <a:endParaRPr lang="en-US" sz="1300" dirty="0"/>
          </a:p>
        </p:txBody>
      </p:sp>
      <p:sp>
        <p:nvSpPr>
          <p:cNvPr id="13" name="Text 9"/>
          <p:cNvSpPr/>
          <p:nvPr/>
        </p:nvSpPr>
        <p:spPr>
          <a:xfrm>
            <a:off x="5383054" y="3092053"/>
            <a:ext cx="3864173" cy="1478756"/>
          </a:xfrm>
          <a:prstGeom prst="rect">
            <a:avLst/>
          </a:prstGeom>
          <a:noFill/>
          <a:ln/>
        </p:spPr>
        <p:txBody>
          <a:bodyPr wrap="square" lIns="0" tIns="0" rIns="0" bIns="0" rtlCol="0" anchor="t"/>
          <a:lstStyle/>
          <a:p>
            <a:pPr algn="l" indent="0" marL="0">
              <a:lnSpc>
                <a:spcPts val="1900"/>
              </a:lnSpc>
              <a:buNone/>
            </a:pPr>
            <a:r>
              <a:rPr lang="en-US" sz="1200" dirty="0">
                <a:solidFill>
                  <a:srgbClr val="E5E0DF"/>
                </a:solidFill>
                <a:latin typeface="Barlow" pitchFamily="34" charset="0"/>
                <a:ea typeface="Barlow" pitchFamily="34" charset="-122"/>
                <a:cs typeface="Barlow" pitchFamily="34" charset="-120"/>
              </a:rPr>
              <a:t>Despite fluctuating views, clicks and likes remained consistently low relative to the view count. This suggests that while content might be seen, it often fails to prompt further interaction. A stronger emphasis on compelling calls-to-action and more interactive content formats is needed.</a:t>
            </a:r>
            <a:endParaRPr lang="en-US" sz="1200" dirty="0"/>
          </a:p>
        </p:txBody>
      </p:sp>
      <p:sp>
        <p:nvSpPr>
          <p:cNvPr id="14" name="Shape 10"/>
          <p:cNvSpPr/>
          <p:nvPr/>
        </p:nvSpPr>
        <p:spPr>
          <a:xfrm>
            <a:off x="9562743" y="2008108"/>
            <a:ext cx="4187190" cy="2970728"/>
          </a:xfrm>
          <a:prstGeom prst="roundRect">
            <a:avLst>
              <a:gd name="adj" fmla="val 2178"/>
            </a:avLst>
          </a:prstGeom>
          <a:solidFill>
            <a:srgbClr val="790709"/>
          </a:solidFill>
          <a:ln w="7620">
            <a:solidFill>
              <a:srgbClr val="922022"/>
            </a:solidFill>
            <a:prstDash val="solid"/>
          </a:ln>
        </p:spPr>
      </p:sp>
      <p:sp>
        <p:nvSpPr>
          <p:cNvPr id="15" name="Shape 11"/>
          <p:cNvSpPr/>
          <p:nvPr/>
        </p:nvSpPr>
        <p:spPr>
          <a:xfrm>
            <a:off x="9724311" y="2169676"/>
            <a:ext cx="462082" cy="462082"/>
          </a:xfrm>
          <a:prstGeom prst="roundRect">
            <a:avLst>
              <a:gd name="adj" fmla="val 19786717"/>
            </a:avLst>
          </a:prstGeom>
          <a:solidFill>
            <a:srgbClr val="F65F62"/>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51350" y="2296716"/>
            <a:ext cx="207883" cy="207883"/>
          </a:xfrm>
          <a:prstGeom prst="rect">
            <a:avLst/>
          </a:prstGeom>
        </p:spPr>
      </p:pic>
      <p:sp>
        <p:nvSpPr>
          <p:cNvPr id="17" name="Text 12"/>
          <p:cNvSpPr/>
          <p:nvPr/>
        </p:nvSpPr>
        <p:spPr>
          <a:xfrm>
            <a:off x="9724311" y="2785705"/>
            <a:ext cx="1998583" cy="213955"/>
          </a:xfrm>
          <a:prstGeom prst="rect">
            <a:avLst/>
          </a:prstGeom>
          <a:noFill/>
          <a:ln/>
        </p:spPr>
        <p:txBody>
          <a:bodyPr wrap="none" lIns="0" tIns="0" rIns="0" bIns="0" rtlCol="0" anchor="t"/>
          <a:lstStyle/>
          <a:p>
            <a:pPr algn="l" indent="0" marL="0">
              <a:lnSpc>
                <a:spcPts val="1650"/>
              </a:lnSpc>
              <a:buNone/>
            </a:pPr>
            <a:r>
              <a:rPr lang="en-US" sz="1300" dirty="0">
                <a:solidFill>
                  <a:srgbClr val="E5E0DF"/>
                </a:solidFill>
                <a:latin typeface="Barlow Medium" pitchFamily="34" charset="0"/>
                <a:ea typeface="Barlow Medium" pitchFamily="34" charset="-122"/>
                <a:cs typeface="Barlow Medium" pitchFamily="34" charset="-120"/>
              </a:rPr>
              <a:t>Content Type Performance</a:t>
            </a:r>
            <a:endParaRPr lang="en-US" sz="1300" dirty="0"/>
          </a:p>
        </p:txBody>
      </p:sp>
      <p:sp>
        <p:nvSpPr>
          <p:cNvPr id="18" name="Text 13"/>
          <p:cNvSpPr/>
          <p:nvPr/>
        </p:nvSpPr>
        <p:spPr>
          <a:xfrm>
            <a:off x="9724311" y="3092053"/>
            <a:ext cx="3864054" cy="1478756"/>
          </a:xfrm>
          <a:prstGeom prst="rect">
            <a:avLst/>
          </a:prstGeom>
          <a:noFill/>
          <a:ln/>
        </p:spPr>
        <p:txBody>
          <a:bodyPr wrap="square" lIns="0" tIns="0" rIns="0" bIns="0" rtlCol="0" anchor="t"/>
          <a:lstStyle/>
          <a:p>
            <a:pPr algn="l" indent="0" marL="0">
              <a:lnSpc>
                <a:spcPts val="1900"/>
              </a:lnSpc>
              <a:buNone/>
            </a:pPr>
            <a:r>
              <a:rPr lang="en-US" sz="1200" dirty="0">
                <a:solidFill>
                  <a:srgbClr val="E5E0DF"/>
                </a:solidFill>
                <a:latin typeface="Barlow" pitchFamily="34" charset="0"/>
                <a:ea typeface="Barlow" pitchFamily="34" charset="-122"/>
                <a:cs typeface="Barlow" pitchFamily="34" charset="-120"/>
              </a:rPr>
              <a:t>Blog content proved to be a significant driver of views, particularly in April and July, showcasing its potential as a high-engagement format. Social media and video content maintained steady, albeit slightly lower, engagement. This suggests a balanced approach to content creation, leveraging blog strength while enhancing other formats.</a:t>
            </a:r>
            <a:endParaRPr lang="en-US" sz="1200" dirty="0"/>
          </a:p>
        </p:txBody>
      </p:sp>
      <p:pic>
        <p:nvPicPr>
          <p:cNvPr id="19" name="Image 3" descr="preencoded.png">    </p:cNvPr>
          <p:cNvPicPr>
            <a:picLocks noChangeAspect="1"/>
          </p:cNvPicPr>
          <p:nvPr/>
        </p:nvPicPr>
        <p:blipFill>
          <a:blip r:embed="rId7"/>
          <a:stretch>
            <a:fillRect/>
          </a:stretch>
        </p:blipFill>
        <p:spPr>
          <a:xfrm>
            <a:off x="4216479" y="5253633"/>
            <a:ext cx="3077885" cy="1848683"/>
          </a:xfrm>
          <a:prstGeom prst="rect">
            <a:avLst/>
          </a:prstGeom>
        </p:spPr>
      </p:pic>
      <p:pic>
        <p:nvPicPr>
          <p:cNvPr id="20" name="Image 4" descr="preencoded.png">    </p:cNvPr>
          <p:cNvPicPr>
            <a:picLocks noChangeAspect="1"/>
          </p:cNvPicPr>
          <p:nvPr/>
        </p:nvPicPr>
        <p:blipFill>
          <a:blip r:embed="rId8"/>
          <a:stretch>
            <a:fillRect/>
          </a:stretch>
        </p:blipFill>
        <p:spPr>
          <a:xfrm>
            <a:off x="7417594" y="5253633"/>
            <a:ext cx="2996208" cy="1848683"/>
          </a:xfrm>
          <a:prstGeom prst="rect">
            <a:avLst/>
          </a:prstGeom>
        </p:spPr>
      </p:pic>
      <p:sp>
        <p:nvSpPr>
          <p:cNvPr id="21" name="Text 14"/>
          <p:cNvSpPr/>
          <p:nvPr/>
        </p:nvSpPr>
        <p:spPr>
          <a:xfrm>
            <a:off x="880348" y="7377113"/>
            <a:ext cx="12869704" cy="246459"/>
          </a:xfrm>
          <a:prstGeom prst="rect">
            <a:avLst/>
          </a:prstGeom>
          <a:noFill/>
          <a:ln/>
        </p:spPr>
        <p:txBody>
          <a:bodyPr wrap="none" lIns="0" tIns="0" rIns="0" bIns="0" rtlCol="0" anchor="t"/>
          <a:lstStyle/>
          <a:p>
            <a:pPr algn="l" indent="0" marL="0">
              <a:lnSpc>
                <a:spcPts val="1900"/>
              </a:lnSpc>
              <a:buNone/>
            </a:pPr>
            <a:r>
              <a:rPr lang="en-US" sz="1200" dirty="0">
                <a:solidFill>
                  <a:srgbClr val="E5E0DF"/>
                </a:solidFill>
                <a:latin typeface="Barlow" pitchFamily="34" charset="0"/>
                <a:ea typeface="Barlow" pitchFamily="34" charset="-122"/>
                <a:cs typeface="Barlow" pitchFamily="34" charset="-120"/>
              </a:rPr>
              <a:t>The charts above visually represent the trends in customer engagement, specifically highlighting views by content type and monthly interaction rates.</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81063" y="1219557"/>
            <a:ext cx="8358188" cy="458986"/>
          </a:xfrm>
          <a:prstGeom prst="rect">
            <a:avLst/>
          </a:prstGeom>
          <a:noFill/>
          <a:ln/>
        </p:spPr>
        <p:txBody>
          <a:bodyPr wrap="none" lIns="0" tIns="0" rIns="0" bIns="0" rtlCol="0" anchor="t"/>
          <a:lstStyle/>
          <a:p>
            <a:pPr algn="l" indent="0" marL="0">
              <a:lnSpc>
                <a:spcPts val="3600"/>
              </a:lnSpc>
              <a:buNone/>
            </a:pPr>
            <a:r>
              <a:rPr lang="en-US" sz="2850" dirty="0">
                <a:solidFill>
                  <a:srgbClr val="FFFFFF"/>
                </a:solidFill>
                <a:latin typeface="Barlow Medium" pitchFamily="34" charset="0"/>
                <a:ea typeface="Barlow Medium" pitchFamily="34" charset="-122"/>
                <a:cs typeface="Barlow Medium" pitchFamily="34" charset="-120"/>
              </a:rPr>
              <a:t>Customer Feedback Analysis: Uncovering Sentiment</a:t>
            </a:r>
            <a:endParaRPr lang="en-US" sz="2850" dirty="0"/>
          </a:p>
        </p:txBody>
      </p:sp>
      <p:sp>
        <p:nvSpPr>
          <p:cNvPr id="3" name="Text 1"/>
          <p:cNvSpPr/>
          <p:nvPr/>
        </p:nvSpPr>
        <p:spPr>
          <a:xfrm>
            <a:off x="881063" y="2008942"/>
            <a:ext cx="12868275" cy="528638"/>
          </a:xfrm>
          <a:prstGeom prst="rect">
            <a:avLst/>
          </a:prstGeom>
          <a:noFill/>
          <a:ln/>
        </p:spPr>
        <p:txBody>
          <a:bodyPr wrap="square" lIns="0" tIns="0" rIns="0" bIns="0" rtlCol="0" anchor="t"/>
          <a:lstStyle/>
          <a:p>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Customer feedback is a direct reflection of satisfaction and an invaluable resource for product and service improvement. This section dissects our customer ratings and sentiment to identify areas of strength and opportunities for growth.</a:t>
            </a:r>
            <a:endParaRPr lang="en-US" sz="1300" dirty="0"/>
          </a:p>
        </p:txBody>
      </p:sp>
      <p:sp>
        <p:nvSpPr>
          <p:cNvPr id="4" name="Text 2"/>
          <p:cNvSpPr/>
          <p:nvPr/>
        </p:nvSpPr>
        <p:spPr>
          <a:xfrm>
            <a:off x="881063" y="2872026"/>
            <a:ext cx="6232684" cy="1321594"/>
          </a:xfrm>
          <a:prstGeom prst="rect">
            <a:avLst/>
          </a:prstGeom>
          <a:noFill/>
          <a:ln/>
        </p:spPr>
        <p:txBody>
          <a:bodyPr wrap="square" lIns="0" tIns="0" rIns="0" bIns="0" rtlCol="0" anchor="t"/>
          <a:lstStyle/>
          <a:p>
            <a:pPr algn="l" marL="342900" indent="-342900">
              <a:lnSpc>
                <a:spcPts val="2050"/>
              </a:lnSpc>
              <a:buSzPct val="100000"/>
              <a:buChar char="•"/>
            </a:pPr>
            <a:r>
              <a:rPr lang="en-US" sz="1300" b="1" dirty="0">
                <a:solidFill>
                  <a:srgbClr val="E5E0DF"/>
                </a:solidFill>
                <a:latin typeface="Barlow" pitchFamily="34" charset="0"/>
                <a:ea typeface="Barlow" pitchFamily="34" charset="-122"/>
                <a:cs typeface="Barlow" pitchFamily="34" charset="-120"/>
              </a:rPr>
              <a:t>Customer Ratings Distribution:</a:t>
            </a:r>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 Our customer reviews demonstrate a strong positive bias, with the majority falling into the 4- and 5-star categories (140 at 4 stars, 135 at 5 stars). While this indicates general satisfaction, the presence of lower ratings (26 at 1 star, 57 at 2 stars) suggests specific pain points that need to be addressed to uplift overall sentiment.</a:t>
            </a:r>
            <a:endParaRPr lang="en-US" sz="1300" dirty="0"/>
          </a:p>
        </p:txBody>
      </p:sp>
      <p:sp>
        <p:nvSpPr>
          <p:cNvPr id="5" name="Text 3"/>
          <p:cNvSpPr/>
          <p:nvPr/>
        </p:nvSpPr>
        <p:spPr>
          <a:xfrm>
            <a:off x="881063" y="4251365"/>
            <a:ext cx="6232684" cy="1321594"/>
          </a:xfrm>
          <a:prstGeom prst="rect">
            <a:avLst/>
          </a:prstGeom>
          <a:noFill/>
          <a:ln/>
        </p:spPr>
        <p:txBody>
          <a:bodyPr wrap="square" lIns="0" tIns="0" rIns="0" bIns="0" rtlCol="0" anchor="t"/>
          <a:lstStyle/>
          <a:p>
            <a:pPr algn="l" marL="342900" indent="-342900">
              <a:lnSpc>
                <a:spcPts val="2050"/>
              </a:lnSpc>
              <a:buSzPct val="100000"/>
              <a:buChar char="•"/>
            </a:pPr>
            <a:r>
              <a:rPr lang="en-US" sz="1300" b="1" dirty="0">
                <a:solidFill>
                  <a:srgbClr val="E5E0DF"/>
                </a:solidFill>
                <a:latin typeface="Barlow" pitchFamily="34" charset="0"/>
                <a:ea typeface="Barlow" pitchFamily="34" charset="-122"/>
                <a:cs typeface="Barlow" pitchFamily="34" charset="-120"/>
              </a:rPr>
              <a:t>Sentiment Analysis:</a:t>
            </a:r>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 A comprehensive sentiment analysis reveals that positive sentiment dominates with 275 reviews. This confirms a generally satisfied customer base. However, 82 reviews expressed negative sentiment, along with a smaller number of mixed and neutral sentiments. This nuanced distribution provides clear targets for intervention and improvement.</a:t>
            </a:r>
            <a:endParaRPr lang="en-US" sz="1300" dirty="0"/>
          </a:p>
        </p:txBody>
      </p:sp>
      <p:sp>
        <p:nvSpPr>
          <p:cNvPr id="6" name="Text 4"/>
          <p:cNvSpPr/>
          <p:nvPr/>
        </p:nvSpPr>
        <p:spPr>
          <a:xfrm>
            <a:off x="881063" y="5630704"/>
            <a:ext cx="6232684" cy="1321594"/>
          </a:xfrm>
          <a:prstGeom prst="rect">
            <a:avLst/>
          </a:prstGeom>
          <a:noFill/>
          <a:ln/>
        </p:spPr>
        <p:txBody>
          <a:bodyPr wrap="square" lIns="0" tIns="0" rIns="0" bIns="0" rtlCol="0" anchor="t"/>
          <a:lstStyle/>
          <a:p>
            <a:pPr algn="l" marL="342900" indent="-342900">
              <a:lnSpc>
                <a:spcPts val="2050"/>
              </a:lnSpc>
              <a:buSzPct val="100000"/>
              <a:buChar char="•"/>
            </a:pPr>
            <a:r>
              <a:rPr lang="en-US" sz="1300" b="1" dirty="0">
                <a:solidFill>
                  <a:srgbClr val="E5E0DF"/>
                </a:solidFill>
                <a:latin typeface="Barlow" pitchFamily="34" charset="0"/>
                <a:ea typeface="Barlow" pitchFamily="34" charset="-122"/>
                <a:cs typeface="Barlow" pitchFamily="34" charset="-120"/>
              </a:rPr>
              <a:t>Opportunity for Improvement:</a:t>
            </a:r>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 The existence of mixed positive and mixed negative sentiments presents a unique opportunity. By actively addressing the specific concerns highlighted in these mixed reviews, we can convert hesitant customers into enthusiastic advocates. Focused efforts on these areas could significantly boost our average rating and foster stronger customer loyalty.</a:t>
            </a:r>
            <a:endParaRPr lang="en-US" sz="1300" dirty="0"/>
          </a:p>
        </p:txBody>
      </p:sp>
      <p:pic>
        <p:nvPicPr>
          <p:cNvPr id="7" name="Image 0" descr="preencoded.png">    </p:cNvPr>
          <p:cNvPicPr>
            <a:picLocks noChangeAspect="1"/>
          </p:cNvPicPr>
          <p:nvPr/>
        </p:nvPicPr>
        <p:blipFill>
          <a:blip r:embed="rId1"/>
          <a:stretch>
            <a:fillRect/>
          </a:stretch>
        </p:blipFill>
        <p:spPr>
          <a:xfrm>
            <a:off x="7723108" y="2882146"/>
            <a:ext cx="2837736" cy="1982629"/>
          </a:xfrm>
          <a:prstGeom prst="rect">
            <a:avLst/>
          </a:prstGeom>
        </p:spPr>
      </p:pic>
      <p:pic>
        <p:nvPicPr>
          <p:cNvPr id="8" name="Image 1" descr="preencoded.png">    </p:cNvPr>
          <p:cNvPicPr>
            <a:picLocks noChangeAspect="1"/>
          </p:cNvPicPr>
          <p:nvPr/>
        </p:nvPicPr>
        <p:blipFill>
          <a:blip r:embed="rId2"/>
          <a:stretch>
            <a:fillRect/>
          </a:stretch>
        </p:blipFill>
        <p:spPr>
          <a:xfrm>
            <a:off x="10693003" y="2882146"/>
            <a:ext cx="2865120" cy="1982629"/>
          </a:xfrm>
          <a:prstGeom prst="rect">
            <a:avLst/>
          </a:prstGeom>
        </p:spPr>
      </p:pic>
      <p:sp>
        <p:nvSpPr>
          <p:cNvPr id="9" name="Text 5"/>
          <p:cNvSpPr/>
          <p:nvPr/>
        </p:nvSpPr>
        <p:spPr>
          <a:xfrm>
            <a:off x="7524274" y="5172075"/>
            <a:ext cx="6232684" cy="528638"/>
          </a:xfrm>
          <a:prstGeom prst="rect">
            <a:avLst/>
          </a:prstGeom>
          <a:noFill/>
          <a:ln/>
        </p:spPr>
        <p:txBody>
          <a:bodyPr wrap="square" lIns="0" tIns="0" rIns="0" bIns="0" rtlCol="0" anchor="t"/>
          <a:lstStyle/>
          <a:p>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These visualizations illustrate the distribution of customer ratings and the overall sentiment breakdown, underscoring the areas requiring strategic attention.</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81063" y="1007745"/>
            <a:ext cx="9235083" cy="458986"/>
          </a:xfrm>
          <a:prstGeom prst="rect">
            <a:avLst/>
          </a:prstGeom>
          <a:noFill/>
          <a:ln/>
        </p:spPr>
        <p:txBody>
          <a:bodyPr wrap="none" lIns="0" tIns="0" rIns="0" bIns="0" rtlCol="0" anchor="t"/>
          <a:lstStyle/>
          <a:p>
            <a:pPr algn="l" indent="0" marL="0">
              <a:lnSpc>
                <a:spcPts val="3600"/>
              </a:lnSpc>
              <a:buNone/>
            </a:pPr>
            <a:r>
              <a:rPr lang="en-US" sz="2850" dirty="0">
                <a:solidFill>
                  <a:srgbClr val="FFFFFF"/>
                </a:solidFill>
                <a:latin typeface="Barlow Medium" pitchFamily="34" charset="0"/>
                <a:ea typeface="Barlow Medium" pitchFamily="34" charset="-122"/>
                <a:cs typeface="Barlow Medium" pitchFamily="34" charset="-120"/>
              </a:rPr>
              <a:t>Goals &amp; Actionable Strategies for Marketing Enhancement</a:t>
            </a:r>
            <a:endParaRPr lang="en-US" sz="2850" dirty="0"/>
          </a:p>
        </p:txBody>
      </p:sp>
      <p:sp>
        <p:nvSpPr>
          <p:cNvPr id="3" name="Text 1"/>
          <p:cNvSpPr/>
          <p:nvPr/>
        </p:nvSpPr>
        <p:spPr>
          <a:xfrm>
            <a:off x="881063" y="1797129"/>
            <a:ext cx="12868275" cy="264319"/>
          </a:xfrm>
          <a:prstGeom prst="rect">
            <a:avLst/>
          </a:prstGeom>
          <a:noFill/>
          <a:ln/>
        </p:spPr>
        <p:txBody>
          <a:bodyPr wrap="none" lIns="0" tIns="0" rIns="0" bIns="0" rtlCol="0" anchor="t"/>
          <a:lstStyle/>
          <a:p>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To leverage our analytical insights, we've defined clear goals and corresponding actions to drive tangible improvements across conversion, engagement, and customer satisfaction.</a:t>
            </a:r>
            <a:endParaRPr lang="en-US" sz="1300" dirty="0"/>
          </a:p>
        </p:txBody>
      </p:sp>
      <p:sp>
        <p:nvSpPr>
          <p:cNvPr id="4" name="Shape 2"/>
          <p:cNvSpPr/>
          <p:nvPr/>
        </p:nvSpPr>
        <p:spPr>
          <a:xfrm>
            <a:off x="881063" y="2247305"/>
            <a:ext cx="12868275" cy="4974550"/>
          </a:xfrm>
          <a:prstGeom prst="roundRect">
            <a:avLst>
              <a:gd name="adj" fmla="val 1395"/>
            </a:avLst>
          </a:prstGeom>
          <a:solidFill>
            <a:srgbClr val="790709"/>
          </a:solidFill>
          <a:ln w="7620">
            <a:solidFill>
              <a:srgbClr val="922022"/>
            </a:solidFill>
            <a:prstDash val="solid"/>
          </a:ln>
        </p:spPr>
      </p:sp>
      <p:sp>
        <p:nvSpPr>
          <p:cNvPr id="5" name="Shape 3"/>
          <p:cNvSpPr/>
          <p:nvPr/>
        </p:nvSpPr>
        <p:spPr>
          <a:xfrm>
            <a:off x="888683" y="2254925"/>
            <a:ext cx="6426518" cy="4959310"/>
          </a:xfrm>
          <a:prstGeom prst="roundRect">
            <a:avLst>
              <a:gd name="adj" fmla="val 1399"/>
            </a:avLst>
          </a:prstGeom>
          <a:solidFill>
            <a:srgbClr val="790709"/>
          </a:solidFill>
          <a:ln/>
        </p:spPr>
      </p:sp>
      <p:sp>
        <p:nvSpPr>
          <p:cNvPr id="6" name="Text 4"/>
          <p:cNvSpPr/>
          <p:nvPr/>
        </p:nvSpPr>
        <p:spPr>
          <a:xfrm>
            <a:off x="1053822" y="2420064"/>
            <a:ext cx="2937153" cy="367070"/>
          </a:xfrm>
          <a:prstGeom prst="rect">
            <a:avLst/>
          </a:prstGeom>
          <a:noFill/>
          <a:ln/>
        </p:spPr>
        <p:txBody>
          <a:bodyPr wrap="none" lIns="0" tIns="0" rIns="0" bIns="0" rtlCol="0" anchor="t"/>
          <a:lstStyle/>
          <a:p>
            <a:pPr algn="l" indent="0" marL="0">
              <a:lnSpc>
                <a:spcPts val="2850"/>
              </a:lnSpc>
              <a:buNone/>
            </a:pPr>
            <a:r>
              <a:rPr lang="en-US" sz="2300" dirty="0">
                <a:solidFill>
                  <a:srgbClr val="E5E0DF"/>
                </a:solidFill>
                <a:latin typeface="Barlow Medium" pitchFamily="34" charset="0"/>
                <a:ea typeface="Barlow Medium" pitchFamily="34" charset="-122"/>
                <a:cs typeface="Barlow Medium" pitchFamily="34" charset="-120"/>
              </a:rPr>
              <a:t>Goals</a:t>
            </a:r>
            <a:endParaRPr lang="en-US" sz="2300" dirty="0"/>
          </a:p>
        </p:txBody>
      </p:sp>
      <p:sp>
        <p:nvSpPr>
          <p:cNvPr id="7" name="Text 5"/>
          <p:cNvSpPr/>
          <p:nvPr/>
        </p:nvSpPr>
        <p:spPr>
          <a:xfrm>
            <a:off x="1053822" y="2886194"/>
            <a:ext cx="6096238" cy="1057275"/>
          </a:xfrm>
          <a:prstGeom prst="rect">
            <a:avLst/>
          </a:prstGeom>
          <a:noFill/>
          <a:ln/>
        </p:spPr>
        <p:txBody>
          <a:bodyPr wrap="square" lIns="0" tIns="0" rIns="0" bIns="0" rtlCol="0" anchor="t"/>
          <a:lstStyle/>
          <a:p>
            <a:pPr algn="l" indent="0" marL="0">
              <a:lnSpc>
                <a:spcPts val="2050"/>
              </a:lnSpc>
              <a:buNone/>
            </a:pPr>
            <a:r>
              <a:rPr lang="en-US" sz="1300" b="1" dirty="0">
                <a:solidFill>
                  <a:srgbClr val="E5E0DF"/>
                </a:solidFill>
                <a:latin typeface="Barlow" pitchFamily="34" charset="0"/>
                <a:ea typeface="Barlow" pitchFamily="34" charset="-122"/>
                <a:cs typeface="Barlow" pitchFamily="34" charset="-120"/>
              </a:rPr>
              <a:t>Increase Conversion Rates:</a:t>
            </a:r>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 Identify specific factors hindering conversion and provide data-driven recommendations. Our insight will highlight critical drop-off points in the customer journey and propose optimization strategies for a more seamless conversion funnel.</a:t>
            </a:r>
            <a:endParaRPr lang="en-US" sz="1300" dirty="0"/>
          </a:p>
        </p:txBody>
      </p:sp>
      <p:sp>
        <p:nvSpPr>
          <p:cNvPr id="8" name="Text 6"/>
          <p:cNvSpPr/>
          <p:nvPr/>
        </p:nvSpPr>
        <p:spPr>
          <a:xfrm>
            <a:off x="1053822" y="4042529"/>
            <a:ext cx="6096238" cy="792956"/>
          </a:xfrm>
          <a:prstGeom prst="rect">
            <a:avLst/>
          </a:prstGeom>
          <a:noFill/>
          <a:ln/>
        </p:spPr>
        <p:txBody>
          <a:bodyPr wrap="square" lIns="0" tIns="0" rIns="0" bIns="0" rtlCol="0" anchor="t"/>
          <a:lstStyle/>
          <a:p>
            <a:pPr algn="l" indent="0" marL="0">
              <a:lnSpc>
                <a:spcPts val="2050"/>
              </a:lnSpc>
              <a:buNone/>
            </a:pPr>
            <a:r>
              <a:rPr lang="en-US" sz="1300" b="1" dirty="0">
                <a:solidFill>
                  <a:srgbClr val="E5E0DF"/>
                </a:solidFill>
                <a:latin typeface="Barlow" pitchFamily="34" charset="0"/>
                <a:ea typeface="Barlow" pitchFamily="34" charset="-122"/>
                <a:cs typeface="Barlow" pitchFamily="34" charset="-120"/>
              </a:rPr>
              <a:t>Enhance Customer Engagement:</a:t>
            </a:r>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 Determine which content types resonate most with our audience. We'll analyze interaction levels across all marketing content to inform and refine future content strategies for maximum impact.</a:t>
            </a:r>
            <a:endParaRPr lang="en-US" sz="1300" dirty="0"/>
          </a:p>
        </p:txBody>
      </p:sp>
      <p:sp>
        <p:nvSpPr>
          <p:cNvPr id="9" name="Text 7"/>
          <p:cNvSpPr/>
          <p:nvPr/>
        </p:nvSpPr>
        <p:spPr>
          <a:xfrm>
            <a:off x="1053822" y="4934545"/>
            <a:ext cx="6096238" cy="1057275"/>
          </a:xfrm>
          <a:prstGeom prst="rect">
            <a:avLst/>
          </a:prstGeom>
          <a:noFill/>
          <a:ln/>
        </p:spPr>
        <p:txBody>
          <a:bodyPr wrap="square" lIns="0" tIns="0" rIns="0" bIns="0" rtlCol="0" anchor="t"/>
          <a:lstStyle/>
          <a:p>
            <a:pPr algn="l" indent="0" marL="0">
              <a:lnSpc>
                <a:spcPts val="2050"/>
              </a:lnSpc>
              <a:buNone/>
            </a:pPr>
            <a:r>
              <a:rPr lang="en-US" sz="1300" b="1" dirty="0">
                <a:solidFill>
                  <a:srgbClr val="E5E0DF"/>
                </a:solidFill>
                <a:latin typeface="Barlow" pitchFamily="34" charset="0"/>
                <a:ea typeface="Barlow" pitchFamily="34" charset="-122"/>
                <a:cs typeface="Barlow" pitchFamily="34" charset="-120"/>
              </a:rPr>
              <a:t>Improve Customer Feedback Scores:</a:t>
            </a:r>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 Uncover common themes in customer reviews, both positive and negative. Our actionable insights will guide product and service improvements, directly addressing customer concerns and reinforcing positive experiences.</a:t>
            </a:r>
            <a:endParaRPr lang="en-US" sz="1300" dirty="0"/>
          </a:p>
        </p:txBody>
      </p:sp>
      <p:sp>
        <p:nvSpPr>
          <p:cNvPr id="10" name="Shape 8"/>
          <p:cNvSpPr/>
          <p:nvPr/>
        </p:nvSpPr>
        <p:spPr>
          <a:xfrm>
            <a:off x="7315200" y="2254925"/>
            <a:ext cx="6426518" cy="4959310"/>
          </a:xfrm>
          <a:prstGeom prst="rect">
            <a:avLst/>
          </a:prstGeom>
          <a:solidFill>
            <a:srgbClr val="790709"/>
          </a:solidFill>
          <a:ln/>
        </p:spPr>
      </p:sp>
      <p:sp>
        <p:nvSpPr>
          <p:cNvPr id="11" name="Shape 9"/>
          <p:cNvSpPr/>
          <p:nvPr/>
        </p:nvSpPr>
        <p:spPr>
          <a:xfrm>
            <a:off x="7315200" y="2254925"/>
            <a:ext cx="22860" cy="4959310"/>
          </a:xfrm>
          <a:prstGeom prst="roundRect">
            <a:avLst>
              <a:gd name="adj" fmla="val 303556"/>
            </a:avLst>
          </a:prstGeom>
          <a:solidFill>
            <a:srgbClr val="922022"/>
          </a:solidFill>
          <a:ln/>
        </p:spPr>
      </p:sp>
      <p:sp>
        <p:nvSpPr>
          <p:cNvPr id="12" name="Text 10"/>
          <p:cNvSpPr/>
          <p:nvPr/>
        </p:nvSpPr>
        <p:spPr>
          <a:xfrm>
            <a:off x="7480340" y="2420064"/>
            <a:ext cx="2937153" cy="367070"/>
          </a:xfrm>
          <a:prstGeom prst="rect">
            <a:avLst/>
          </a:prstGeom>
          <a:noFill/>
          <a:ln/>
        </p:spPr>
        <p:txBody>
          <a:bodyPr wrap="none" lIns="0" tIns="0" rIns="0" bIns="0" rtlCol="0" anchor="t"/>
          <a:lstStyle/>
          <a:p>
            <a:pPr algn="l" indent="0" marL="0">
              <a:lnSpc>
                <a:spcPts val="2850"/>
              </a:lnSpc>
              <a:buNone/>
            </a:pPr>
            <a:r>
              <a:rPr lang="en-US" sz="2300" dirty="0">
                <a:solidFill>
                  <a:srgbClr val="E5E0DF"/>
                </a:solidFill>
                <a:latin typeface="Barlow Medium" pitchFamily="34" charset="0"/>
                <a:ea typeface="Barlow Medium" pitchFamily="34" charset="-122"/>
                <a:cs typeface="Barlow Medium" pitchFamily="34" charset="-120"/>
              </a:rPr>
              <a:t>Actions</a:t>
            </a:r>
            <a:endParaRPr lang="en-US" sz="2300" dirty="0"/>
          </a:p>
        </p:txBody>
      </p:sp>
      <p:sp>
        <p:nvSpPr>
          <p:cNvPr id="13" name="Text 11"/>
          <p:cNvSpPr/>
          <p:nvPr/>
        </p:nvSpPr>
        <p:spPr>
          <a:xfrm>
            <a:off x="7480340" y="2886194"/>
            <a:ext cx="6096238" cy="1321594"/>
          </a:xfrm>
          <a:prstGeom prst="rect">
            <a:avLst/>
          </a:prstGeom>
          <a:noFill/>
          <a:ln/>
        </p:spPr>
        <p:txBody>
          <a:bodyPr wrap="square" lIns="0" tIns="0" rIns="0" bIns="0" rtlCol="0" anchor="t"/>
          <a:lstStyle/>
          <a:p>
            <a:pPr algn="l" indent="0" marL="0">
              <a:lnSpc>
                <a:spcPts val="2050"/>
              </a:lnSpc>
              <a:buNone/>
            </a:pPr>
            <a:r>
              <a:rPr lang="en-US" sz="1300" b="1" dirty="0">
                <a:solidFill>
                  <a:srgbClr val="E5E0DF"/>
                </a:solidFill>
                <a:latin typeface="Barlow" pitchFamily="34" charset="0"/>
                <a:ea typeface="Barlow" pitchFamily="34" charset="-122"/>
                <a:cs typeface="Barlow" pitchFamily="34" charset="-120"/>
              </a:rPr>
              <a:t>Increase Conversion Rates:</a:t>
            </a:r>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 Focus marketing efforts on historically high-performing product categories like Kayaks, Ski Boots, and Baseball Gloves. Implement targeted seasonal promotions and personalized campaigns during peak conversion months (e.g., January and September) to capitalize on established demand and maximize sales opportunities.</a:t>
            </a:r>
            <a:endParaRPr lang="en-US" sz="1300" dirty="0"/>
          </a:p>
        </p:txBody>
      </p:sp>
      <p:sp>
        <p:nvSpPr>
          <p:cNvPr id="14" name="Text 12"/>
          <p:cNvSpPr/>
          <p:nvPr/>
        </p:nvSpPr>
        <p:spPr>
          <a:xfrm>
            <a:off x="7480340" y="4306848"/>
            <a:ext cx="6096238" cy="1321594"/>
          </a:xfrm>
          <a:prstGeom prst="rect">
            <a:avLst/>
          </a:prstGeom>
          <a:noFill/>
          <a:ln/>
        </p:spPr>
        <p:txBody>
          <a:bodyPr wrap="square" lIns="0" tIns="0" rIns="0" bIns="0" rtlCol="0" anchor="t"/>
          <a:lstStyle/>
          <a:p>
            <a:pPr algn="l" indent="0" marL="0">
              <a:lnSpc>
                <a:spcPts val="2050"/>
              </a:lnSpc>
              <a:buNone/>
            </a:pPr>
            <a:r>
              <a:rPr lang="en-US" sz="1300" b="1" dirty="0">
                <a:solidFill>
                  <a:srgbClr val="E5E0DF"/>
                </a:solidFill>
                <a:latin typeface="Barlow" pitchFamily="34" charset="0"/>
                <a:ea typeface="Barlow" pitchFamily="34" charset="-122"/>
                <a:cs typeface="Barlow" pitchFamily="34" charset="-120"/>
              </a:rPr>
              <a:t>Enhance Customer Engagement:</a:t>
            </a:r>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 Revitalize our content strategy by experimenting with highly engaging formats such as interactive videos, live Q&amp;A sessions, or user-generated content campaigns. Optimize call-to-action placements within social media and blog content, especially during low-engagement periods (September-December), to drive greater interaction.</a:t>
            </a:r>
            <a:endParaRPr lang="en-US" sz="1300" dirty="0"/>
          </a:p>
        </p:txBody>
      </p:sp>
      <p:sp>
        <p:nvSpPr>
          <p:cNvPr id="15" name="Text 13"/>
          <p:cNvSpPr/>
          <p:nvPr/>
        </p:nvSpPr>
        <p:spPr>
          <a:xfrm>
            <a:off x="7480340" y="5727502"/>
            <a:ext cx="6096238" cy="1321594"/>
          </a:xfrm>
          <a:prstGeom prst="rect">
            <a:avLst/>
          </a:prstGeom>
          <a:noFill/>
          <a:ln/>
        </p:spPr>
        <p:txBody>
          <a:bodyPr wrap="square" lIns="0" tIns="0" rIns="0" bIns="0" rtlCol="0" anchor="t"/>
          <a:lstStyle/>
          <a:p>
            <a:pPr algn="l" indent="0" marL="0">
              <a:lnSpc>
                <a:spcPts val="2050"/>
              </a:lnSpc>
              <a:buNone/>
            </a:pPr>
            <a:r>
              <a:rPr lang="en-US" sz="1300" b="1" dirty="0">
                <a:solidFill>
                  <a:srgbClr val="E5E0DF"/>
                </a:solidFill>
                <a:latin typeface="Barlow" pitchFamily="34" charset="0"/>
                <a:ea typeface="Barlow" pitchFamily="34" charset="-122"/>
                <a:cs typeface="Barlow" pitchFamily="34" charset="-120"/>
              </a:rPr>
              <a:t>Improve Customer Feedback Scores:</a:t>
            </a:r>
            <a:pPr algn="l" indent="0" marL="0">
              <a:lnSpc>
                <a:spcPts val="2050"/>
              </a:lnSpc>
              <a:buNone/>
            </a:pPr>
            <a:r>
              <a:rPr lang="en-US" sz="1300" dirty="0">
                <a:solidFill>
                  <a:srgbClr val="E5E0DF"/>
                </a:solidFill>
                <a:latin typeface="Barlow" pitchFamily="34" charset="0"/>
                <a:ea typeface="Barlow" pitchFamily="34" charset="-122"/>
                <a:cs typeface="Barlow" pitchFamily="34" charset="-120"/>
              </a:rPr>
              <a:t> Establish a robust feedback loop to thoroughly analyze mixed and negative reviews for recurring issues. Develop and implement concrete improvement plans based on these findings. Proactively follow up with dissatisfied customers to resolve issues, aiming to convert negative experiences into positive ones and elevate our average rating closer to the 4.0 target.</a:t>
            </a:r>
            <a:endParaRPr lang="en-US" sz="1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2025-12-05T18:12:55Z</dcterms:created>
  <dcterms:modified xsi:type="dcterms:W3CDTF">2025-12-05T18:12:55Z</dcterms:modified>
</cp:coreProperties>
</file>